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8288000" cy="10287000"/>
  <p:notesSz cx="6858000" cy="9144000"/>
  <p:embeddedFontLs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Bold" pitchFamily="2" charset="77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itchFamily="2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27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6.xml"/><Relationship Id="rId7" Type="http://schemas.openxmlformats.org/officeDocument/2006/relationships/image" Target="../media/image13.sv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jpeg"/><Relationship Id="rId10" Type="http://schemas.openxmlformats.org/officeDocument/2006/relationships/image" Target="../media/image10.svg"/><Relationship Id="rId4" Type="http://schemas.openxmlformats.org/officeDocument/2006/relationships/slide" Target="slide17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.svg"/><Relationship Id="rId7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20.xml"/><Relationship Id="rId4" Type="http://schemas.openxmlformats.org/officeDocument/2006/relationships/slide" Target="slide3.xml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12" Type="http://schemas.openxmlformats.org/officeDocument/2006/relationships/slide" Target="slide1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9.xml"/><Relationship Id="rId5" Type="http://schemas.openxmlformats.org/officeDocument/2006/relationships/slide" Target="slide2.xml"/><Relationship Id="rId10" Type="http://schemas.openxmlformats.org/officeDocument/2006/relationships/slide" Target="slide10.xml"/><Relationship Id="rId4" Type="http://schemas.openxmlformats.org/officeDocument/2006/relationships/image" Target="../media/image13.sv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473" y="2936838"/>
            <a:ext cx="7393322" cy="437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dirty="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COFFEE SALES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7473" y="8915132"/>
            <a:ext cx="6717999" cy="16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sz="2000" b="1" spc="68">
                <a:solidFill>
                  <a:srgbClr val="1C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7473" y="9177288"/>
            <a:ext cx="67179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Rajat Bahuguna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0317391" y="2651937"/>
            <a:ext cx="7970609" cy="4941778"/>
          </a:xfrm>
          <a:custGeom>
            <a:avLst/>
            <a:gdLst/>
            <a:ahLst/>
            <a:cxnLst/>
            <a:rect l="l" t="t" r="r" b="b"/>
            <a:pathLst>
              <a:path w="7970609" h="4941778">
                <a:moveTo>
                  <a:pt x="7970609" y="0"/>
                </a:moveTo>
                <a:lnTo>
                  <a:pt x="0" y="0"/>
                </a:lnTo>
                <a:lnTo>
                  <a:pt x="0" y="4941777"/>
                </a:lnTo>
                <a:lnTo>
                  <a:pt x="7970609" y="4941777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97" y="2033448"/>
            <a:ext cx="7302936" cy="71319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Store Orders &amp; Revenue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 dirty="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Overall total revenue and total number of orders remain same across different stores. This means business is performing roughly same across all locations.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Total Orders and Revenue is same across all stores.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Product Category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and Tea followed by Bakery are most popular amongst the customers. Bakery makes sense and people usually order light snacks with beverage they are ordering.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and Tea generate most of the revenue in product category.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262" y="1962308"/>
            <a:ext cx="9627667" cy="84356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13" y="2180729"/>
            <a:ext cx="8627432" cy="66530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Product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Coffee and Tea were already popular product category, drilling them further shows that Barista Espresso and Brewed Chai tea generate most overall revenue, followed by Hot Chocolate.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It seems young customers (including children) prefer Hot Chocolate.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Barista Espresso and Brewed Chai generate most revenue.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Size of Coffee Cup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Most customers prefer large or regular coffee size (although for many it is not defined).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Very few (roughly 10%) of the customers prefer small size coffee.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Small size is least popular amongst customers.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218" y="2147505"/>
            <a:ext cx="8318910" cy="81248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16970-1016-5735-7439-5D69C32DCD19}"/>
              </a:ext>
            </a:extLst>
          </p:cNvPr>
          <p:cNvGrpSpPr/>
          <p:nvPr/>
        </p:nvGrpSpPr>
        <p:grpSpPr>
          <a:xfrm>
            <a:off x="1028700" y="2886790"/>
            <a:ext cx="8401260" cy="2224583"/>
            <a:chOff x="1028700" y="2886790"/>
            <a:chExt cx="8401260" cy="2224583"/>
          </a:xfrm>
        </p:grpSpPr>
        <p:sp>
          <p:nvSpPr>
            <p:cNvPr id="3" name="TextBox 3"/>
            <p:cNvSpPr txBox="1"/>
            <p:nvPr/>
          </p:nvSpPr>
          <p:spPr>
            <a:xfrm>
              <a:off x="1028700" y="2886790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Hour by Hour Insights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700" y="3769329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Comparison by Hour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8700" y="4678938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Hourly Sales by Store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516667">
            <a:off x="9772888" y="403429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501" r="-24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16667">
            <a:off x="15660597" y="-266330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010793" y="94297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sp>
        <p:nvSpPr>
          <p:cNvPr id="9" name="Freeform 9"/>
          <p:cNvSpPr/>
          <p:nvPr/>
        </p:nvSpPr>
        <p:spPr>
          <a:xfrm rot="516667">
            <a:off x="3942072" y="8412122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67DF6B-A711-CC22-5BDA-BAC6C8BB19D5}"/>
              </a:ext>
            </a:extLst>
          </p:cNvPr>
          <p:cNvGrpSpPr/>
          <p:nvPr/>
        </p:nvGrpSpPr>
        <p:grpSpPr>
          <a:xfrm>
            <a:off x="457371" y="810340"/>
            <a:ext cx="13430515" cy="1371600"/>
            <a:chOff x="457371" y="810340"/>
            <a:chExt cx="13430515" cy="1371600"/>
          </a:xfrm>
        </p:grpSpPr>
        <p:sp>
          <p:nvSpPr>
            <p:cNvPr id="2" name="TextBox 2"/>
            <p:cNvSpPr txBox="1"/>
            <p:nvPr/>
          </p:nvSpPr>
          <p:spPr>
            <a:xfrm>
              <a:off x="3481046" y="810340"/>
              <a:ext cx="1040684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dirty="0">
                  <a:solidFill>
                    <a:srgbClr val="1C4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Digging Deeper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457371" y="981075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1"/>
                  </a:lnTo>
                  <a:lnTo>
                    <a:pt x="0" y="1121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09771" y="1084600"/>
              <a:ext cx="1295221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1036047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Hour by Hour 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94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Astoria (store location) does not open at 6 AM (opens at 7 AM) and closes early (is not open at 8 PM).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Lower Manhattan has highest number of orders and total revenue at that time.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In 7th hour, Lower Manhattan has the highest revenue.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434" y="2175769"/>
            <a:ext cx="7862758" cy="77731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44314"/>
            <a:ext cx="115185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Comparison by Hour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6484" y="2797695"/>
            <a:ext cx="2995831" cy="3894181"/>
            <a:chOff x="0" y="0"/>
            <a:chExt cx="1090166" cy="1417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0166" cy="1417070"/>
            </a:xfrm>
            <a:custGeom>
              <a:avLst/>
              <a:gdLst/>
              <a:ahLst/>
              <a:cxnLst/>
              <a:rect l="l" t="t" r="r" b="b"/>
              <a:pathLst>
                <a:path w="1090166" h="1417070">
                  <a:moveTo>
                    <a:pt x="0" y="0"/>
                  </a:moveTo>
                  <a:lnTo>
                    <a:pt x="1090166" y="0"/>
                  </a:lnTo>
                  <a:lnTo>
                    <a:pt x="1090166" y="1417070"/>
                  </a:lnTo>
                  <a:lnTo>
                    <a:pt x="0" y="1417070"/>
                  </a:lnTo>
                  <a:close/>
                </a:path>
              </a:pathLst>
            </a:custGeom>
            <a:solidFill>
              <a:srgbClr val="1C40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90166" cy="144564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23850" lvl="1" indent="-161925" algn="just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It was observed that overall throughout the day, revenue and orders are highly correlated for all stores. And there was no anomaly in terms of business.</a:t>
              </a:r>
            </a:p>
            <a:p>
              <a:pPr algn="just">
                <a:lnSpc>
                  <a:spcPts val="2100"/>
                </a:lnSpc>
              </a:pPr>
              <a:endParaRPr lang="en-US" sz="15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23850" lvl="1" indent="-161925" algn="just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were similar patterns in terms of product categories sold and size of the product too.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23351" y="8462576"/>
            <a:ext cx="13635949" cy="1115197"/>
            <a:chOff x="0" y="0"/>
            <a:chExt cx="10287156" cy="8413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7156" cy="841321"/>
            </a:xfrm>
            <a:custGeom>
              <a:avLst/>
              <a:gdLst/>
              <a:ahLst/>
              <a:cxnLst/>
              <a:rect l="l" t="t" r="r" b="b"/>
              <a:pathLst>
                <a:path w="10287156" h="841321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3F6450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287156" cy="8698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Observation: Both revenue and orders decrease significantly for Lower Manhattan at 7 PM. Are there any factors involved? It is recommended to let the business owner know about this.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10793" y="930039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9BC95A-C479-B7FA-AD6A-0EFCD8117259}"/>
              </a:ext>
            </a:extLst>
          </p:cNvPr>
          <p:cNvGrpSpPr/>
          <p:nvPr/>
        </p:nvGrpSpPr>
        <p:grpSpPr>
          <a:xfrm>
            <a:off x="3557123" y="2546923"/>
            <a:ext cx="13702177" cy="5736829"/>
            <a:chOff x="3557123" y="2546923"/>
            <a:chExt cx="13702177" cy="5736829"/>
          </a:xfrm>
        </p:grpSpPr>
        <p:sp>
          <p:nvSpPr>
            <p:cNvPr id="2" name="AutoShape 2"/>
            <p:cNvSpPr/>
            <p:nvPr/>
          </p:nvSpPr>
          <p:spPr>
            <a:xfrm>
              <a:off x="3623351" y="2781994"/>
              <a:ext cx="13635949" cy="5501758"/>
            </a:xfrm>
            <a:prstGeom prst="rect">
              <a:avLst/>
            </a:prstGeom>
            <a:solidFill>
              <a:srgbClr val="042A19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123" y="2546923"/>
              <a:ext cx="5663642" cy="559906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3952" y="2546923"/>
              <a:ext cx="5663642" cy="5599065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4982122" y="7833336"/>
              <a:ext cx="3225403" cy="264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Total Orders and Revenue (6 PM)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921063" y="7833336"/>
              <a:ext cx="3194893" cy="264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Total Orders and Revenue (7 PM)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9520320" y="4816687"/>
              <a:ext cx="1059536" cy="1059536"/>
            </a:xfrm>
            <a:custGeom>
              <a:avLst/>
              <a:gdLst/>
              <a:ahLst/>
              <a:cxnLst/>
              <a:rect l="l" t="t" r="r" b="b"/>
              <a:pathLst>
                <a:path w="1059536" h="1059536">
                  <a:moveTo>
                    <a:pt x="0" y="0"/>
                  </a:moveTo>
                  <a:lnTo>
                    <a:pt x="1059537" y="0"/>
                  </a:lnTo>
                  <a:lnTo>
                    <a:pt x="1059537" y="1059536"/>
                  </a:lnTo>
                  <a:lnTo>
                    <a:pt x="0" y="1059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8508" y="2781994"/>
            <a:ext cx="17910985" cy="5501758"/>
          </a:xfrm>
          <a:prstGeom prst="rect">
            <a:avLst/>
          </a:prstGeom>
          <a:solidFill>
            <a:srgbClr val="042A1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44314"/>
            <a:ext cx="115185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Hourly Sales by Store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7318" y="8474252"/>
            <a:ext cx="17432174" cy="1693597"/>
            <a:chOff x="0" y="0"/>
            <a:chExt cx="13151083" cy="12776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51083" cy="1277674"/>
            </a:xfrm>
            <a:custGeom>
              <a:avLst/>
              <a:gdLst/>
              <a:ahLst/>
              <a:cxnLst/>
              <a:rect l="l" t="t" r="r" b="b"/>
              <a:pathLst>
                <a:path w="13151083" h="1277674">
                  <a:moveTo>
                    <a:pt x="13324" y="0"/>
                  </a:moveTo>
                  <a:lnTo>
                    <a:pt x="13137759" y="0"/>
                  </a:lnTo>
                  <a:cubicBezTo>
                    <a:pt x="13141292" y="0"/>
                    <a:pt x="13144681" y="1404"/>
                    <a:pt x="13147180" y="3902"/>
                  </a:cubicBezTo>
                  <a:cubicBezTo>
                    <a:pt x="13149680" y="6401"/>
                    <a:pt x="13151083" y="9790"/>
                    <a:pt x="13151083" y="13324"/>
                  </a:cubicBezTo>
                  <a:lnTo>
                    <a:pt x="13151083" y="1264351"/>
                  </a:lnTo>
                  <a:cubicBezTo>
                    <a:pt x="13151083" y="1267884"/>
                    <a:pt x="13149680" y="1271273"/>
                    <a:pt x="13147180" y="1273772"/>
                  </a:cubicBezTo>
                  <a:cubicBezTo>
                    <a:pt x="13144681" y="1276270"/>
                    <a:pt x="13141292" y="1277674"/>
                    <a:pt x="13137759" y="1277674"/>
                  </a:cubicBezTo>
                  <a:lnTo>
                    <a:pt x="13324" y="1277674"/>
                  </a:lnTo>
                  <a:cubicBezTo>
                    <a:pt x="9790" y="1277674"/>
                    <a:pt x="6401" y="1276270"/>
                    <a:pt x="3902" y="1273772"/>
                  </a:cubicBezTo>
                  <a:cubicBezTo>
                    <a:pt x="1404" y="1271273"/>
                    <a:pt x="0" y="1267884"/>
                    <a:pt x="0" y="1264351"/>
                  </a:cubicBezTo>
                  <a:lnTo>
                    <a:pt x="0" y="13324"/>
                  </a:lnTo>
                  <a:cubicBezTo>
                    <a:pt x="0" y="9790"/>
                    <a:pt x="1404" y="6401"/>
                    <a:pt x="3902" y="3902"/>
                  </a:cubicBezTo>
                  <a:cubicBezTo>
                    <a:pt x="6401" y="1404"/>
                    <a:pt x="9790" y="0"/>
                    <a:pt x="13324" y="0"/>
                  </a:cubicBezTo>
                  <a:close/>
                </a:path>
              </a:pathLst>
            </a:custGeom>
            <a:solidFill>
              <a:srgbClr val="3F6450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3151083" cy="13062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Astoria peaks at around 10 AM, drops after it and remains roughly same after 11 AM for entire day.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Hell’s Kitchen peaks twice (8 AM and 10 AM) but drops significantly after 10 AM but remains uniform after 12 PM.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Lower Manhattan peaks twice (7 AM and 10 AM) but drops after 10 AM, remains uniform after 11 AM eventually decreasing after 4 PM.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AF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Astoria is a consistent performer (without serious dips with good quantity sold), Hell’s Kitchen is second and Lower Manhattan is third.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10793" y="930039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" y="2409514"/>
            <a:ext cx="6311622" cy="57019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96961" y="7833336"/>
            <a:ext cx="3200400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Astoria’s hourly coffee cups sold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8237" y="7833336"/>
            <a:ext cx="422106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Lower Manhattan’s hourly coffee cups sold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476" y="2485432"/>
            <a:ext cx="6462336" cy="572711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539425" y="7833336"/>
            <a:ext cx="3687961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Hell’s Kitchen hourly coffee cups sold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16" y="2482118"/>
            <a:ext cx="6502104" cy="5733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10793" y="93154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6207" y="2809587"/>
            <a:ext cx="7083048" cy="1544955"/>
            <a:chOff x="0" y="0"/>
            <a:chExt cx="9444065" cy="2059940"/>
          </a:xfrm>
        </p:grpSpPr>
        <p:sp>
          <p:nvSpPr>
            <p:cNvPr id="5" name="Freeform 5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 dirty="0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Expand Morning Rush Capacity</a:t>
              </a:r>
            </a:p>
            <a:p>
              <a:pPr algn="l">
                <a:lnSpc>
                  <a:spcPts val="2340"/>
                </a:lnSpc>
              </a:pPr>
              <a:r>
                <a:rPr lang="en-US" sz="1800" dirty="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sales peak from 6 AM to 10 AM, consider adding more baristas, self-service kiosks, or express counters during these hours to reduce wait times and handle the rush efficiently.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ECFDDD-6D0C-2CFC-676B-BE4FC9D557AB}"/>
              </a:ext>
            </a:extLst>
          </p:cNvPr>
          <p:cNvGrpSpPr/>
          <p:nvPr/>
        </p:nvGrpSpPr>
        <p:grpSpPr>
          <a:xfrm>
            <a:off x="239178" y="687705"/>
            <a:ext cx="14006623" cy="1371600"/>
            <a:chOff x="239178" y="687705"/>
            <a:chExt cx="14006623" cy="1371600"/>
          </a:xfrm>
        </p:grpSpPr>
        <p:sp>
          <p:nvSpPr>
            <p:cNvPr id="2" name="TextBox 2"/>
            <p:cNvSpPr txBox="1"/>
            <p:nvPr/>
          </p:nvSpPr>
          <p:spPr>
            <a:xfrm>
              <a:off x="3042431" y="687705"/>
              <a:ext cx="1120337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1C4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Recommendations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39178" y="812854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2"/>
                  </a:lnTo>
                  <a:lnTo>
                    <a:pt x="0" y="112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1578" y="916379"/>
              <a:ext cx="1295221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6207" y="4847686"/>
            <a:ext cx="7083048" cy="1544955"/>
            <a:chOff x="0" y="0"/>
            <a:chExt cx="9444065" cy="2059940"/>
          </a:xfrm>
        </p:grpSpPr>
        <p:sp>
          <p:nvSpPr>
            <p:cNvPr id="10" name="Freeform 10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Promote Afternoon Specials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Sales remain uniform between 12 PM and 5 PM, suggesting an opportunity to boost this period with promotions like “Afternoon Happy Hour” discounts or combo deals on coffee, tea, and bakery items.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6207" y="6887941"/>
            <a:ext cx="7083048" cy="1544955"/>
            <a:chOff x="0" y="0"/>
            <a:chExt cx="9444065" cy="2059940"/>
          </a:xfrm>
        </p:grpSpPr>
        <p:sp>
          <p:nvSpPr>
            <p:cNvPr id="13" name="Freeform 13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Enhance Product Variety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Barista Espresso, Brewed Chai Tea, and Hot Chocolate are popular, consider introducing seasonal or limited-time variations of these drinks to maintain interest and attract repeat customers.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28745" y="2809587"/>
            <a:ext cx="7083048" cy="1544955"/>
            <a:chOff x="0" y="0"/>
            <a:chExt cx="9444065" cy="2059940"/>
          </a:xfrm>
        </p:grpSpPr>
        <p:sp>
          <p:nvSpPr>
            <p:cNvPr id="16" name="Freeform 16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Focus on Popular Sizes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Promote large and regular sizes with slight discounts or bundled offers, as they are more popular. Consider redesigning the small size or repositioning it as a budget-friendly option to increase its appeal.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8745" y="4847686"/>
            <a:ext cx="7083048" cy="1544955"/>
            <a:chOff x="0" y="0"/>
            <a:chExt cx="9444065" cy="2059940"/>
          </a:xfrm>
        </p:grpSpPr>
        <p:sp>
          <p:nvSpPr>
            <p:cNvPr id="19" name="Freeform 19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Leverage Digital Channels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Use data from consistent sales patterns to send targeted promotions through mobile apps or loyalty programs during off-peak hours to drive additional traffic.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28745" y="6887941"/>
            <a:ext cx="7083048" cy="1544955"/>
            <a:chOff x="0" y="0"/>
            <a:chExt cx="9444065" cy="2059940"/>
          </a:xfrm>
        </p:grpSpPr>
        <p:sp>
          <p:nvSpPr>
            <p:cNvPr id="22" name="Freeform 22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Test and Introduce New Bakery Items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bakery items are among the top revenue generators, experimenting with new offerings like healthier options or seasonal treats can attract more customers and increase overall basket size.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189" y="544904"/>
            <a:ext cx="1120337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Continued...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10793" y="93154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6207" y="2312490"/>
            <a:ext cx="6629671" cy="1811592"/>
            <a:chOff x="0" y="0"/>
            <a:chExt cx="8839561" cy="2415456"/>
          </a:xfrm>
        </p:grpSpPr>
        <p:sp>
          <p:nvSpPr>
            <p:cNvPr id="5" name="Freeform 5"/>
            <p:cNvSpPr/>
            <p:nvPr/>
          </p:nvSpPr>
          <p:spPr>
            <a:xfrm>
              <a:off x="0" y="205647"/>
              <a:ext cx="948063" cy="820505"/>
            </a:xfrm>
            <a:custGeom>
              <a:avLst/>
              <a:gdLst/>
              <a:ahLst/>
              <a:cxnLst/>
              <a:rect l="l" t="t" r="r" b="b"/>
              <a:pathLst>
                <a:path w="948063" h="820505">
                  <a:moveTo>
                    <a:pt x="0" y="0"/>
                  </a:moveTo>
                  <a:lnTo>
                    <a:pt x="948063" y="0"/>
                  </a:lnTo>
                  <a:lnTo>
                    <a:pt x="948063" y="820505"/>
                  </a:lnTo>
                  <a:lnTo>
                    <a:pt x="0" y="8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11700" y="-28575"/>
              <a:ext cx="7527861" cy="244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0"/>
                </a:lnSpc>
              </a:pPr>
              <a:r>
                <a:rPr lang="en-US" sz="2246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Optimize Hours of Operation for Astoria</a:t>
              </a:r>
            </a:p>
            <a:p>
              <a:pPr algn="l">
                <a:lnSpc>
                  <a:spcPts val="2190"/>
                </a:lnSpc>
              </a:pPr>
              <a:r>
                <a:rPr lang="en-US" sz="168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Since Astoria doesn’t open at 6 AM and closes early after 7 PM, missing key business hours. Extending operating hours could capture early morning and late evening customers, potentially boosting sales.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76207" y="4350589"/>
            <a:ext cx="7083048" cy="2230755"/>
            <a:chOff x="0" y="0"/>
            <a:chExt cx="9444065" cy="2974340"/>
          </a:xfrm>
        </p:grpSpPr>
        <p:sp>
          <p:nvSpPr>
            <p:cNvPr id="8" name="Freeform 8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01402" y="-19050"/>
              <a:ext cx="8042662" cy="299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Address the Evening Decline in Lower Manhattan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Lower Manhattan’s revenue and orders drop significantly at 7 PM. Analyze factors such as staff availability, customer feedback, safety concerns, or nearby competition affecting evening traffic, and communicate findings to the business owner.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6207" y="7020500"/>
            <a:ext cx="7083048" cy="1544955"/>
            <a:chOff x="0" y="0"/>
            <a:chExt cx="9444065" cy="2059940"/>
          </a:xfrm>
        </p:grpSpPr>
        <p:sp>
          <p:nvSpPr>
            <p:cNvPr id="11" name="Freeform 11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01402" y="-19050"/>
              <a:ext cx="8042662" cy="207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Capitalise on Astoria’s Consistency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Astoria’s steady performance without significant dips positions it as a reliable location. Highlight this stability in marketing efforts to attract customers seeking a dependable spot throughout the day.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8745" y="4350589"/>
            <a:ext cx="7083048" cy="2230755"/>
            <a:chOff x="0" y="0"/>
            <a:chExt cx="9444065" cy="2974340"/>
          </a:xfrm>
        </p:grpSpPr>
        <p:sp>
          <p:nvSpPr>
            <p:cNvPr id="14" name="Freeform 14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01402" y="-19050"/>
              <a:ext cx="8042662" cy="299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Enhance Afternoon Engagement for All Locations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Promote both Hell’s Kitchen and Lower Manhattan experience steady sales after their respective morning peaks. Engage customers with loyalty rewards, exclusive afternoon deals, or sampling events to boost afternoon traffic.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8745" y="2312490"/>
            <a:ext cx="7083048" cy="954405"/>
            <a:chOff x="0" y="0"/>
            <a:chExt cx="9444065" cy="1272540"/>
          </a:xfrm>
        </p:grpSpPr>
        <p:sp>
          <p:nvSpPr>
            <p:cNvPr id="17" name="Freeform 17"/>
            <p:cNvSpPr/>
            <p:nvPr/>
          </p:nvSpPr>
          <p:spPr>
            <a:xfrm>
              <a:off x="0" y="219710"/>
              <a:ext cx="1012897" cy="876617"/>
            </a:xfrm>
            <a:custGeom>
              <a:avLst/>
              <a:gdLst/>
              <a:ahLst/>
              <a:cxnLst/>
              <a:rect l="l" t="t" r="r" b="b"/>
              <a:pathLst>
                <a:path w="1012897" h="876617">
                  <a:moveTo>
                    <a:pt x="0" y="0"/>
                  </a:moveTo>
                  <a:lnTo>
                    <a:pt x="1012897" y="0"/>
                  </a:lnTo>
                  <a:lnTo>
                    <a:pt x="1012897" y="876617"/>
                  </a:lnTo>
                  <a:lnTo>
                    <a:pt x="0" y="87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01402" y="-19050"/>
              <a:ext cx="8042662" cy="1291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1">
                  <a:solidFill>
                    <a:srgbClr val="1C402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Introduce mid-morning snacks</a:t>
              </a:r>
            </a:p>
            <a:p>
              <a:pPr algn="l">
                <a:lnSpc>
                  <a:spcPts val="2340"/>
                </a:lnSpc>
              </a:pPr>
              <a:r>
                <a:rPr lang="en-US" sz="18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Given the drop after 10 AM, introduce mid-morning snacks or coffee refills to keep the momentum going.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04" y="1160400"/>
            <a:ext cx="9806604" cy="10293191"/>
          </a:xfrm>
          <a:custGeom>
            <a:avLst/>
            <a:gdLst/>
            <a:ahLst/>
            <a:cxnLst/>
            <a:rect l="l" t="t" r="r" b="b"/>
            <a:pathLst>
              <a:path w="9806604" h="10293191">
                <a:moveTo>
                  <a:pt x="0" y="0"/>
                </a:moveTo>
                <a:lnTo>
                  <a:pt x="9806604" y="0"/>
                </a:lnTo>
                <a:lnTo>
                  <a:pt x="9806604" y="10293191"/>
                </a:lnTo>
                <a:lnTo>
                  <a:pt x="0" y="10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30410" y="2950067"/>
            <a:ext cx="4121920" cy="11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50"/>
              </a:lnSpc>
              <a:spcBef>
                <a:spcPct val="0"/>
              </a:spcBef>
            </a:pPr>
            <a:r>
              <a:rPr lang="en-US" sz="7708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72000" y="1774145"/>
            <a:ext cx="6024896" cy="4354524"/>
            <a:chOff x="0" y="0"/>
            <a:chExt cx="8033195" cy="5806032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Company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99084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Challenges and Objectives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5064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Methodology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5376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Digging Deeper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0532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Recommendations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02203"/>
              <a:ext cx="803319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 b="1" u="sng" dirty="0">
                  <a:solidFill>
                    <a:schemeClr val="bg2">
                      <a:lumMod val="25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Overall Analysis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630466" y="8551494"/>
            <a:ext cx="602489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in Touch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9187" y="1602785"/>
            <a:ext cx="742625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Get In Touch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9187" y="3384194"/>
            <a:ext cx="5945056" cy="77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sz="4572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9187" y="4319910"/>
            <a:ext cx="7426254" cy="56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2" b="1">
                <a:solidFill>
                  <a:srgbClr val="1C40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Rajatbahuguna4445@gmail.com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748814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  <a:hlinkClick r:id="rId2" action="ppaction://hlinksldjump"/>
              </a:rPr>
              <a:t> to Agenda</a:t>
            </a:r>
          </a:p>
        </p:txBody>
      </p:sp>
      <p:sp>
        <p:nvSpPr>
          <p:cNvPr id="8" name="Freeform 8"/>
          <p:cNvSpPr/>
          <p:nvPr/>
        </p:nvSpPr>
        <p:spPr>
          <a:xfrm>
            <a:off x="8676727" y="0"/>
            <a:ext cx="13404163" cy="14455470"/>
          </a:xfrm>
          <a:custGeom>
            <a:avLst/>
            <a:gdLst/>
            <a:ahLst/>
            <a:cxnLst/>
            <a:rect l="l" t="t" r="r" b="b"/>
            <a:pathLst>
              <a:path w="13404163" h="14455470">
                <a:moveTo>
                  <a:pt x="0" y="0"/>
                </a:moveTo>
                <a:lnTo>
                  <a:pt x="13404163" y="0"/>
                </a:lnTo>
                <a:lnTo>
                  <a:pt x="13404163" y="14455470"/>
                </a:lnTo>
                <a:lnTo>
                  <a:pt x="0" y="14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569798" y="0"/>
            <a:ext cx="15967855" cy="10875523"/>
            <a:chOff x="0" y="0"/>
            <a:chExt cx="5475623" cy="3729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113" r="-1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10793" y="2125428"/>
            <a:ext cx="15967855" cy="10875523"/>
            <a:chOff x="0" y="0"/>
            <a:chExt cx="5475623" cy="372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914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8715" y="885817"/>
            <a:ext cx="6294923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Company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23182"/>
            <a:ext cx="5286753" cy="194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Maven Roasters, a fictitious coffee shop operating out of three NYC locations namely Astoria, Hell’s Kitchen and Lower Manhattan.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715" y="9134475"/>
            <a:ext cx="376096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9541" y="4090876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87907" y="2647648"/>
            <a:ext cx="5167424" cy="5167424"/>
          </a:xfrm>
          <a:custGeom>
            <a:avLst/>
            <a:gdLst/>
            <a:ahLst/>
            <a:cxnLst/>
            <a:rect l="l" t="t" r="r" b="b"/>
            <a:pathLst>
              <a:path w="5167424" h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6198" y="5475977"/>
            <a:ext cx="5246370" cy="5246370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644" r="-32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86914"/>
            <a:ext cx="992981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9060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82581" y="2843727"/>
            <a:ext cx="3729041" cy="4446444"/>
            <a:chOff x="0" y="0"/>
            <a:chExt cx="4972054" cy="5928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4972054" cy="55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Objectives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0842"/>
              <a:ext cx="4972054" cy="515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an Exploratory Dashboard which includes summarises all three store locations.</a:t>
              </a:r>
            </a:p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Define key metrics to quantify business outcome.</a:t>
              </a:r>
            </a:p>
            <a:p>
              <a:pPr marL="452198" lvl="1" indent="-226099" algn="l">
                <a:lnSpc>
                  <a:spcPts val="3141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key insights and present them to stakeholders.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0166" y="4329627"/>
            <a:ext cx="4050142" cy="2796644"/>
            <a:chOff x="0" y="0"/>
            <a:chExt cx="5400189" cy="37288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5400189" cy="55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Challenges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9892"/>
              <a:ext cx="5400189" cy="2938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just">
                <a:lnSpc>
                  <a:spcPts val="2932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  <a:ea typeface="Open Sans"/>
                  <a:cs typeface="Open Sans"/>
                  <a:sym typeface="Open Sans"/>
                </a:rPr>
                <a:t>Store has been open for six months now and shop owner wants to understand how his business is performing overall in all three locations.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19150"/>
            <a:ext cx="1029523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884847-207A-B777-7C0D-D6126BABBD6E}"/>
              </a:ext>
            </a:extLst>
          </p:cNvPr>
          <p:cNvGrpSpPr/>
          <p:nvPr/>
        </p:nvGrpSpPr>
        <p:grpSpPr>
          <a:xfrm>
            <a:off x="1104459" y="4317420"/>
            <a:ext cx="3939118" cy="3849784"/>
            <a:chOff x="1104459" y="4317420"/>
            <a:chExt cx="3939118" cy="3849784"/>
          </a:xfrm>
        </p:grpSpPr>
        <p:sp>
          <p:nvSpPr>
            <p:cNvPr id="2" name="Freeform 2"/>
            <p:cNvSpPr/>
            <p:nvPr/>
          </p:nvSpPr>
          <p:spPr>
            <a:xfrm>
              <a:off x="1109930" y="4317420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2"/>
                  </a:lnTo>
                  <a:lnTo>
                    <a:pt x="0" y="112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07152" y="5744885"/>
              <a:ext cx="3936425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Overall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4459" y="6696404"/>
              <a:ext cx="3936425" cy="147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198" lvl="1" indent="-226099" algn="l">
                <a:lnSpc>
                  <a:spcPts val="293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4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Pe</a:t>
              </a:r>
              <a:r>
                <a:rPr lang="en-US" sz="2094" u="none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rPr>
                <a:t>rform overall analysis and generate surface level insights for each variable.</a:t>
              </a:r>
            </a:p>
            <a:p>
              <a:pPr marL="0" lvl="0" indent="0" algn="l">
                <a:lnSpc>
                  <a:spcPts val="2932"/>
                </a:lnSpc>
                <a:spcBef>
                  <a:spcPct val="0"/>
                </a:spcBef>
              </a:pPr>
              <a:endParaRPr lang="en-US" sz="2094" u="none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62330" y="4420945"/>
              <a:ext cx="1295221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sng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EBF53-8489-6105-40DF-84DE08FD35AD}"/>
              </a:ext>
            </a:extLst>
          </p:cNvPr>
          <p:cNvGrpSpPr/>
          <p:nvPr/>
        </p:nvGrpSpPr>
        <p:grpSpPr>
          <a:xfrm>
            <a:off x="6898259" y="4317420"/>
            <a:ext cx="3936425" cy="4149445"/>
            <a:chOff x="6898259" y="4317420"/>
            <a:chExt cx="3936425" cy="4149445"/>
          </a:xfrm>
        </p:grpSpPr>
        <p:sp>
          <p:nvSpPr>
            <p:cNvPr id="9" name="Freeform 9">
              <a:hlinkClick r:id="rId5" action="ppaction://hlinksldjump"/>
            </p:cNvPr>
            <p:cNvSpPr/>
            <p:nvPr/>
          </p:nvSpPr>
          <p:spPr>
            <a:xfrm>
              <a:off x="6899648" y="4317420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2"/>
                  </a:lnTo>
                  <a:lnTo>
                    <a:pt x="0" y="112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131889" y="4420945"/>
              <a:ext cx="1527286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sng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02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6898259" y="5744885"/>
              <a:ext cx="3936425" cy="2721980"/>
              <a:chOff x="0" y="0"/>
              <a:chExt cx="5248566" cy="3629307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5248566" cy="6223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720"/>
                  </a:lnSpc>
                  <a:spcBef>
                    <a:spcPct val="0"/>
                  </a:spcBef>
                </a:pPr>
                <a:r>
                  <a:rPr lang="en-US" sz="3100">
                    <a:solidFill>
                      <a:srgbClr val="1C402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Drilling Deeper</a:t>
                </a: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185640"/>
                <a:ext cx="5248566" cy="24436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52198" lvl="1" indent="-226099" algn="l">
                  <a:lnSpc>
                    <a:spcPts val="2932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sz="2094">
                    <a:solidFill>
                      <a:srgbClr val="1C402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</a:t>
                </a:r>
                <a:r>
                  <a:rPr lang="en-US" sz="2094" u="none">
                    <a:solidFill>
                      <a:srgbClr val="1C402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rill deeper to check month-wise, day-wise, hourly and store-wise sales to uncover deeper insights.</a:t>
                </a: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2094" u="none">
                  <a:solidFill>
                    <a:srgbClr val="1C402E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B32A7B-8590-9850-4754-31162CAEEA4C}"/>
              </a:ext>
            </a:extLst>
          </p:cNvPr>
          <p:cNvGrpSpPr/>
          <p:nvPr/>
        </p:nvGrpSpPr>
        <p:grpSpPr>
          <a:xfrm>
            <a:off x="12692058" y="4317420"/>
            <a:ext cx="3936425" cy="3777970"/>
            <a:chOff x="12692058" y="4317420"/>
            <a:chExt cx="3936425" cy="3777970"/>
          </a:xfrm>
        </p:grpSpPr>
        <p:sp>
          <p:nvSpPr>
            <p:cNvPr id="7" name="Freeform 7">
              <a:hlinkClick r:id="rId6" action="ppaction://hlinksldjump"/>
            </p:cNvPr>
            <p:cNvSpPr/>
            <p:nvPr/>
          </p:nvSpPr>
          <p:spPr>
            <a:xfrm>
              <a:off x="12692058" y="4317420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2"/>
                  </a:lnTo>
                  <a:lnTo>
                    <a:pt x="0" y="112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004141" y="4420945"/>
              <a:ext cx="1479103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sng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03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2692058" y="5744885"/>
              <a:ext cx="3936425" cy="2350505"/>
              <a:chOff x="0" y="0"/>
              <a:chExt cx="5248566" cy="3134007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5248566" cy="6223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720"/>
                  </a:lnSpc>
                  <a:spcBef>
                    <a:spcPct val="0"/>
                  </a:spcBef>
                </a:pPr>
                <a:r>
                  <a:rPr lang="en-US" sz="3100">
                    <a:solidFill>
                      <a:srgbClr val="1C402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Recommendations</a:t>
                </a: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185640"/>
                <a:ext cx="5248566" cy="19483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52198" lvl="1" indent="-226099" algn="l">
                  <a:lnSpc>
                    <a:spcPts val="2932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sz="2094">
                    <a:solidFill>
                      <a:srgbClr val="1C402E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Based on our insights, we will recommend some suggestions to improve the business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16667">
            <a:off x="9772888" y="4034296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19" r="-214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16667">
            <a:off x="15660597" y="-266330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010793" y="94297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  <p:sp>
        <p:nvSpPr>
          <p:cNvPr id="11" name="Freeform 11"/>
          <p:cNvSpPr/>
          <p:nvPr/>
        </p:nvSpPr>
        <p:spPr>
          <a:xfrm rot="516667">
            <a:off x="3942072" y="8412122"/>
            <a:ext cx="9921661" cy="9849504"/>
          </a:xfrm>
          <a:custGeom>
            <a:avLst/>
            <a:gdLst/>
            <a:ahLst/>
            <a:cxnLst/>
            <a:rect l="l" t="t" r="r" b="b"/>
            <a:pathLst>
              <a:path w="9921661" h="9849504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C6565A-9246-40E2-D26F-EB4A1BE84E54}"/>
              </a:ext>
            </a:extLst>
          </p:cNvPr>
          <p:cNvGrpSpPr/>
          <p:nvPr/>
        </p:nvGrpSpPr>
        <p:grpSpPr>
          <a:xfrm>
            <a:off x="457371" y="810340"/>
            <a:ext cx="13430515" cy="1371600"/>
            <a:chOff x="457371" y="810340"/>
            <a:chExt cx="13430515" cy="1371600"/>
          </a:xfrm>
        </p:grpSpPr>
        <p:sp>
          <p:nvSpPr>
            <p:cNvPr id="2" name="TextBox 2"/>
            <p:cNvSpPr txBox="1"/>
            <p:nvPr/>
          </p:nvSpPr>
          <p:spPr>
            <a:xfrm>
              <a:off x="3481046" y="810340"/>
              <a:ext cx="1040684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 dirty="0">
                  <a:solidFill>
                    <a:srgbClr val="1C4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Overall Analysis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57371" y="981075"/>
              <a:ext cx="2803253" cy="1121301"/>
            </a:xfrm>
            <a:custGeom>
              <a:avLst/>
              <a:gdLst/>
              <a:ahLst/>
              <a:cxnLst/>
              <a:rect l="l" t="t" r="r" b="b"/>
              <a:pathLst>
                <a:path w="2803253" h="1121301">
                  <a:moveTo>
                    <a:pt x="0" y="0"/>
                  </a:moveTo>
                  <a:lnTo>
                    <a:pt x="2803253" y="0"/>
                  </a:lnTo>
                  <a:lnTo>
                    <a:pt x="2803253" y="1121301"/>
                  </a:lnTo>
                  <a:lnTo>
                    <a:pt x="0" y="1121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9771" y="1084600"/>
              <a:ext cx="1295221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</a:pPr>
              <a:r>
                <a:rPr lang="en-US" sz="6500" u="none">
                  <a:solidFill>
                    <a:srgbClr val="FFFA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B071D7-DB4A-9159-232A-89659F22D5C5}"/>
              </a:ext>
            </a:extLst>
          </p:cNvPr>
          <p:cNvGrpSpPr/>
          <p:nvPr/>
        </p:nvGrpSpPr>
        <p:grpSpPr>
          <a:xfrm>
            <a:off x="1028700" y="2886790"/>
            <a:ext cx="8401260" cy="5138752"/>
            <a:chOff x="1028700" y="2886790"/>
            <a:chExt cx="8401260" cy="5138752"/>
          </a:xfrm>
        </p:grpSpPr>
        <p:sp>
          <p:nvSpPr>
            <p:cNvPr id="3" name="TextBox 3"/>
            <p:cNvSpPr txBox="1"/>
            <p:nvPr/>
          </p:nvSpPr>
          <p:spPr>
            <a:xfrm>
              <a:off x="1028700" y="2886790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Monthly Sales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8700" y="366880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Weekly Sales and Orders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28700" y="523852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Store Orders and Revenue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700" y="445366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Hour of Day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28700" y="602338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Product Category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8700" y="680824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Product Type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28700" y="7593107"/>
              <a:ext cx="8401260" cy="43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u="sng" dirty="0">
                  <a:solidFill>
                    <a:schemeClr val="bg2">
                      <a:lumMod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  <a:hlinkClick r:id="rId1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Size of Coffee Cup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Monthly Sales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116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Total Revenue surged from $82K in January to $167K in June, reflecting a significant growth over six months.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dirty="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Total revenue has doubled from January to June.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97" y="2749611"/>
            <a:ext cx="8897387" cy="72546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1066" y="2088346"/>
            <a:ext cx="7449709" cy="7449709"/>
          </a:xfrm>
          <a:custGeom>
            <a:avLst/>
            <a:gdLst/>
            <a:ahLst/>
            <a:cxnLst/>
            <a:rect l="l" t="t" r="r" b="b"/>
            <a:pathLst>
              <a:path w="7449709" h="7449709">
                <a:moveTo>
                  <a:pt x="0" y="0"/>
                </a:moveTo>
                <a:lnTo>
                  <a:pt x="7449709" y="0"/>
                </a:lnTo>
                <a:lnTo>
                  <a:pt x="7449709" y="7449709"/>
                </a:lnTo>
                <a:lnTo>
                  <a:pt x="0" y="74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462" y="2011430"/>
            <a:ext cx="7567157" cy="73193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09625"/>
            <a:ext cx="753808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  <a:ea typeface="Montserrat"/>
                <a:cs typeface="Montserrat"/>
                <a:sym typeface="Montserrat"/>
              </a:rPr>
              <a:t>Weekly Sales and Orders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8243"/>
            <a:ext cx="7811062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Total Revenue and Total number of orders has increased over weeks.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1087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Weekly Sales and Orders have increased over time.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0793" y="922020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1C402E"/>
                </a:solidFill>
                <a:latin typeface="Open Sans"/>
                <a:ea typeface="Open Sans"/>
                <a:cs typeface="Open Sans"/>
                <a:sym typeface="Open Sans"/>
              </a:rPr>
              <a:t>Back to 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9150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  <a:ea typeface="Montserrat"/>
                <a:cs typeface="Montserrat"/>
                <a:sym typeface="Montserrat"/>
              </a:rPr>
              <a:t>Hour of Day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55665"/>
            <a:ext cx="7811062" cy="27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Coffee sales rise from 6 AM, peaking at 10 AM daily.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This pattern is roughly same for each day of the week.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Post-10 AM, sales decline gradually and stabilise between 12 PM and 5 PM (around afternoon).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A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563745"/>
            <a:ext cx="7811062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  <a:ea typeface="Open Sans"/>
                <a:cs typeface="Open Sans"/>
                <a:sym typeface="Open Sans"/>
              </a:rPr>
              <a:t>Number of Coffees sold peaks around 10 AM.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410" y="2339854"/>
            <a:ext cx="8511191" cy="75718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10793" y="962025"/>
            <a:ext cx="424850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 to 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1227</Words>
  <Application>Microsoft Macintosh PowerPoint</Application>
  <PresentationFormat>Custom</PresentationFormat>
  <Paragraphs>138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Open Sans Bold</vt:lpstr>
      <vt:lpstr>Canva Sans Bold</vt:lpstr>
      <vt:lpstr>Canva Sans</vt:lpstr>
      <vt:lpstr>Arial</vt:lpstr>
      <vt:lpstr>Montserrat</vt:lpstr>
      <vt:lpstr>Montserrat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Sales Performance Project</dc:title>
  <cp:lastModifiedBy>Rajat Bahuguna</cp:lastModifiedBy>
  <cp:revision>8</cp:revision>
  <dcterms:created xsi:type="dcterms:W3CDTF">2006-08-16T00:00:00Z</dcterms:created>
  <dcterms:modified xsi:type="dcterms:W3CDTF">2024-09-07T11:08:22Z</dcterms:modified>
  <dc:identifier>DAGP9jBWEo4</dc:identifier>
</cp:coreProperties>
</file>